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0275213" cy="42803763"/>
  <p:notesSz cx="9928225" cy="6797675"/>
  <p:defaultTextStyle>
    <a:defPPr>
      <a:defRPr lang="en-US"/>
    </a:defPPr>
    <a:lvl1pPr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1pPr>
    <a:lvl2pPr marL="441884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2pPr>
    <a:lvl3pPr marL="883768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3pPr>
    <a:lvl4pPr marL="1325651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4pPr>
    <a:lvl5pPr marL="1767535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5pPr>
    <a:lvl6pPr marL="2209419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6pPr>
    <a:lvl7pPr marL="2651303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7pPr>
    <a:lvl8pPr marL="3093187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8pPr>
    <a:lvl9pPr marL="3535070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482" userDrawn="1">
          <p15:clr>
            <a:srgbClr val="A4A3A4"/>
          </p15:clr>
        </p15:guide>
        <p15:guide id="2" pos="95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1F42"/>
    <a:srgbClr val="124872"/>
    <a:srgbClr val="CC00FF"/>
    <a:srgbClr val="800080"/>
    <a:srgbClr val="CC00CC"/>
    <a:srgbClr val="6600CC"/>
    <a:srgbClr val="9900CC"/>
    <a:srgbClr val="629BBB"/>
    <a:srgbClr val="9AC1D6"/>
    <a:srgbClr val="9AD3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6308" autoAdjust="0"/>
    <p:restoredTop sz="95481" autoAdjust="0"/>
  </p:normalViewPr>
  <p:slideViewPr>
    <p:cSldViewPr>
      <p:cViewPr>
        <p:scale>
          <a:sx n="33" d="100"/>
          <a:sy n="33" d="100"/>
        </p:scale>
        <p:origin x="2088" y="24"/>
      </p:cViewPr>
      <p:guideLst>
        <p:guide orient="horz" pos="13482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mazuz\Desktop\Technion\project%20docs\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MAP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D1BC-44AD-8542-6E0A59965DD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D1BC-44AD-8542-6E0A59965DD3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D1BC-44AD-8542-6E0A59965DD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Sheet1!$E$10:$P$10</c:f>
              <c:strCache>
                <c:ptCount val="12"/>
                <c:pt idx="0">
                  <c:v>YOLO</c:v>
                </c:pt>
                <c:pt idx="1">
                  <c:v>MRCNN</c:v>
                </c:pt>
                <c:pt idx="2">
                  <c:v>ALL + IOU = 0.8</c:v>
                </c:pt>
                <c:pt idx="3">
                  <c:v>ALL + IOU = 0.7</c:v>
                </c:pt>
                <c:pt idx="4">
                  <c:v>ALL + IOU = 0.6</c:v>
                </c:pt>
                <c:pt idx="5">
                  <c:v>ALL + IOU = 0.5</c:v>
                </c:pt>
                <c:pt idx="6">
                  <c:v>Confidance &gt; 0.9 + IOU = 0.5</c:v>
                </c:pt>
                <c:pt idx="7">
                  <c:v>Confidance &gt; 0.8 + IOU = 0.5</c:v>
                </c:pt>
                <c:pt idx="8">
                  <c:v>Confidance &gt; 0.9 + IOU = 0.5</c:v>
                </c:pt>
                <c:pt idx="9">
                  <c:v>Decision Trees</c:v>
                </c:pt>
                <c:pt idx="10">
                  <c:v>Decision Tree + NN</c:v>
                </c:pt>
                <c:pt idx="11">
                  <c:v>Decision Tree + Resnet</c:v>
                </c:pt>
              </c:strCache>
            </c:strRef>
          </c:cat>
          <c:val>
            <c:numRef>
              <c:f>Sheet1!$E$11:$P$11</c:f>
              <c:numCache>
                <c:formatCode>General</c:formatCode>
                <c:ptCount val="12"/>
                <c:pt idx="0">
                  <c:v>50.67</c:v>
                </c:pt>
                <c:pt idx="1">
                  <c:v>62.88</c:v>
                </c:pt>
                <c:pt idx="2">
                  <c:v>64.03</c:v>
                </c:pt>
                <c:pt idx="3">
                  <c:v>65.650000000000006</c:v>
                </c:pt>
                <c:pt idx="4">
                  <c:v>65.930000000000007</c:v>
                </c:pt>
                <c:pt idx="5">
                  <c:v>65.95</c:v>
                </c:pt>
                <c:pt idx="6">
                  <c:v>54.9</c:v>
                </c:pt>
                <c:pt idx="7">
                  <c:v>61.43</c:v>
                </c:pt>
                <c:pt idx="8">
                  <c:v>64.790000000000006</c:v>
                </c:pt>
                <c:pt idx="9">
                  <c:v>56.16</c:v>
                </c:pt>
                <c:pt idx="10">
                  <c:v>48.47</c:v>
                </c:pt>
                <c:pt idx="11">
                  <c:v>51.99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1BC-44AD-8542-6E0A59965DD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793461752"/>
        <c:axId val="793462736"/>
      </c:barChart>
      <c:catAx>
        <c:axId val="793461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3462736"/>
        <c:crosses val="autoZero"/>
        <c:auto val="1"/>
        <c:lblAlgn val="ctr"/>
        <c:lblOffset val="100"/>
        <c:noMultiLvlLbl val="0"/>
      </c:catAx>
      <c:valAx>
        <c:axId val="793462736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793461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301838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t" anchorCtr="0" compatLnSpc="1">
            <a:prstTxWarp prst="textNoShape">
              <a:avLst/>
            </a:prstTxWarp>
          </a:bodyPr>
          <a:lstStyle>
            <a:lvl1pPr algn="l" defTabSz="988838" rtl="0" eaLnBrk="0" hangingPunct="0">
              <a:defRPr sz="1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623069" y="0"/>
            <a:ext cx="4303681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t" anchorCtr="0" compatLnSpc="1">
            <a:prstTxWarp prst="textNoShape">
              <a:avLst/>
            </a:prstTxWarp>
          </a:bodyPr>
          <a:lstStyle>
            <a:lvl1pPr defTabSz="988838" rtl="0" eaLnBrk="0" hangingPunct="0">
              <a:defRPr sz="1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456474"/>
            <a:ext cx="4301838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b" anchorCtr="0" compatLnSpc="1">
            <a:prstTxWarp prst="textNoShape">
              <a:avLst/>
            </a:prstTxWarp>
          </a:bodyPr>
          <a:lstStyle>
            <a:lvl1pPr algn="l" defTabSz="988838" rtl="0" eaLnBrk="0" hangingPunct="0">
              <a:defRPr sz="1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623069" y="6456474"/>
            <a:ext cx="4303681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b" anchorCtr="0" compatLnSpc="1">
            <a:prstTxWarp prst="textNoShape">
              <a:avLst/>
            </a:prstTxWarp>
          </a:bodyPr>
          <a:lstStyle>
            <a:lvl1pPr defTabSz="988838" rtl="0" eaLnBrk="0" hangingPunct="0">
              <a:defRPr sz="1500" b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40164EA-C4F4-4051-8E57-4895D8A88AA1}" type="slidenum">
              <a:rPr lang="he-IL"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1332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301838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t" anchorCtr="0" compatLnSpc="1">
            <a:prstTxWarp prst="textNoShape">
              <a:avLst/>
            </a:prstTxWarp>
          </a:bodyPr>
          <a:lstStyle>
            <a:lvl1pPr algn="l" defTabSz="988838" rtl="0" eaLnBrk="0" hangingPunct="0">
              <a:defRPr sz="15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623069" y="0"/>
            <a:ext cx="4303681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t" anchorCtr="0" compatLnSpc="1">
            <a:prstTxWarp prst="textNoShape">
              <a:avLst/>
            </a:prstTxWarp>
          </a:bodyPr>
          <a:lstStyle>
            <a:lvl1pPr defTabSz="988838" rtl="0" eaLnBrk="0" hangingPunct="0">
              <a:defRPr sz="15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62413" y="511175"/>
            <a:ext cx="1801812" cy="25479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2675" y="3229926"/>
            <a:ext cx="7944719" cy="3057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56474"/>
            <a:ext cx="4301838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b" anchorCtr="0" compatLnSpc="1">
            <a:prstTxWarp prst="textNoShape">
              <a:avLst/>
            </a:prstTxWarp>
          </a:bodyPr>
          <a:lstStyle>
            <a:lvl1pPr algn="l" defTabSz="988838" rtl="0" eaLnBrk="0" hangingPunct="0">
              <a:defRPr sz="15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623069" y="6456474"/>
            <a:ext cx="4303681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b" anchorCtr="0" compatLnSpc="1">
            <a:prstTxWarp prst="textNoShape">
              <a:avLst/>
            </a:prstTxWarp>
          </a:bodyPr>
          <a:lstStyle>
            <a:lvl1pPr defTabSz="988838" rtl="0" eaLnBrk="0" hangingPunct="0">
              <a:defRPr sz="15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CC74214-9B06-4678-84F1-C99924AD2E34}" type="slidenum">
              <a:rPr lang="he-IL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4110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41884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883768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25651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767535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09419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6pPr>
    <a:lvl7pPr marL="2651303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7pPr>
    <a:lvl8pPr marL="3093187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8pPr>
    <a:lvl9pPr marL="3535070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790" y="13297540"/>
            <a:ext cx="25733634" cy="91738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579" y="24254836"/>
            <a:ext cx="21192056" cy="10939998"/>
          </a:xfrm>
        </p:spPr>
        <p:txBody>
          <a:bodyPr/>
          <a:lstStyle>
            <a:lvl1pPr marL="0" indent="0" algn="ctr">
              <a:buNone/>
              <a:defRPr/>
            </a:lvl1pPr>
            <a:lvl2pPr marL="427162" indent="0" algn="ctr">
              <a:buNone/>
              <a:defRPr/>
            </a:lvl2pPr>
            <a:lvl3pPr marL="854324" indent="0" algn="ctr">
              <a:buNone/>
              <a:defRPr/>
            </a:lvl3pPr>
            <a:lvl4pPr marL="1281486" indent="0" algn="ctr">
              <a:buNone/>
              <a:defRPr/>
            </a:lvl4pPr>
            <a:lvl5pPr marL="1708648" indent="0" algn="ctr">
              <a:buNone/>
              <a:defRPr/>
            </a:lvl5pPr>
            <a:lvl6pPr marL="2135810" indent="0" algn="ctr">
              <a:buNone/>
              <a:defRPr/>
            </a:lvl6pPr>
            <a:lvl7pPr marL="2562972" indent="0" algn="ctr">
              <a:buNone/>
              <a:defRPr/>
            </a:lvl7pPr>
            <a:lvl8pPr marL="2990134" indent="0" algn="ctr">
              <a:buNone/>
              <a:defRPr/>
            </a:lvl8pPr>
            <a:lvl9pPr marL="341729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005F5D-DDFF-4009-A8D0-0BE3804E9EA6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A764F3-D646-4175-80D0-8964BED73187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0274" y="3806037"/>
            <a:ext cx="6429700" cy="342417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6722" y="3806037"/>
            <a:ext cx="19151164" cy="342417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C981A8-33AD-4B19-8B2C-05F77DB49508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0E82F4-15B9-4FA3-9360-93462D0EA91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30" y="27505697"/>
            <a:ext cx="25735118" cy="8500673"/>
          </a:xfrm>
        </p:spPr>
        <p:txBody>
          <a:bodyPr anchor="t"/>
          <a:lstStyle>
            <a:lvl1pPr algn="l">
              <a:defRPr sz="373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930" y="18141587"/>
            <a:ext cx="25735118" cy="9364110"/>
          </a:xfrm>
        </p:spPr>
        <p:txBody>
          <a:bodyPr anchor="b"/>
          <a:lstStyle>
            <a:lvl1pPr marL="0" indent="0">
              <a:buNone/>
              <a:defRPr sz="1869"/>
            </a:lvl1pPr>
            <a:lvl2pPr marL="427162" indent="0">
              <a:buNone/>
              <a:defRPr sz="1682"/>
            </a:lvl2pPr>
            <a:lvl3pPr marL="854324" indent="0">
              <a:buNone/>
              <a:defRPr sz="1495"/>
            </a:lvl3pPr>
            <a:lvl4pPr marL="1281486" indent="0">
              <a:buNone/>
              <a:defRPr sz="1308"/>
            </a:lvl4pPr>
            <a:lvl5pPr marL="1708648" indent="0">
              <a:buNone/>
              <a:defRPr sz="1308"/>
            </a:lvl5pPr>
            <a:lvl6pPr marL="2135810" indent="0">
              <a:buNone/>
              <a:defRPr sz="1308"/>
            </a:lvl6pPr>
            <a:lvl7pPr marL="2562972" indent="0">
              <a:buNone/>
              <a:defRPr sz="1308"/>
            </a:lvl7pPr>
            <a:lvl8pPr marL="2990134" indent="0">
              <a:buNone/>
              <a:defRPr sz="1308"/>
            </a:lvl8pPr>
            <a:lvl9pPr marL="3417296" indent="0">
              <a:buNone/>
              <a:defRPr sz="130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BC75BD-C16A-4118-B9B8-FCBE38EC3242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6723" y="12336593"/>
            <a:ext cx="12789690" cy="25711196"/>
          </a:xfrm>
        </p:spPr>
        <p:txBody>
          <a:bodyPr/>
          <a:lstStyle>
            <a:lvl1pPr>
              <a:defRPr sz="2616"/>
            </a:lvl1pPr>
            <a:lvl2pPr>
              <a:defRPr sz="2242"/>
            </a:lvl2pPr>
            <a:lvl3pPr>
              <a:defRPr sz="1869"/>
            </a:lvl3pPr>
            <a:lvl4pPr>
              <a:defRPr sz="1682"/>
            </a:lvl4pPr>
            <a:lvl5pPr>
              <a:defRPr sz="1682"/>
            </a:lvl5pPr>
            <a:lvl6pPr>
              <a:defRPr sz="1682"/>
            </a:lvl6pPr>
            <a:lvl7pPr>
              <a:defRPr sz="1682"/>
            </a:lvl7pPr>
            <a:lvl8pPr>
              <a:defRPr sz="1682"/>
            </a:lvl8pPr>
            <a:lvl9pPr>
              <a:defRPr sz="16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08800" y="12336593"/>
            <a:ext cx="12791174" cy="25711196"/>
          </a:xfrm>
        </p:spPr>
        <p:txBody>
          <a:bodyPr/>
          <a:lstStyle>
            <a:lvl1pPr>
              <a:defRPr sz="2616"/>
            </a:lvl1pPr>
            <a:lvl2pPr>
              <a:defRPr sz="2242"/>
            </a:lvl2pPr>
            <a:lvl3pPr>
              <a:defRPr sz="1869"/>
            </a:lvl3pPr>
            <a:lvl4pPr>
              <a:defRPr sz="1682"/>
            </a:lvl4pPr>
            <a:lvl5pPr>
              <a:defRPr sz="1682"/>
            </a:lvl5pPr>
            <a:lvl6pPr>
              <a:defRPr sz="1682"/>
            </a:lvl6pPr>
            <a:lvl7pPr>
              <a:defRPr sz="1682"/>
            </a:lvl7pPr>
            <a:lvl8pPr>
              <a:defRPr sz="1682"/>
            </a:lvl8pPr>
            <a:lvl9pPr>
              <a:defRPr sz="16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99B68F-326E-4B46-9F1D-A4FF9EF7DFB1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355" y="1714289"/>
            <a:ext cx="27246505" cy="713396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355" y="9581149"/>
            <a:ext cx="13375557" cy="3993194"/>
          </a:xfrm>
        </p:spPr>
        <p:txBody>
          <a:bodyPr anchor="b"/>
          <a:lstStyle>
            <a:lvl1pPr marL="0" indent="0">
              <a:buNone/>
              <a:defRPr sz="2242" b="1"/>
            </a:lvl1pPr>
            <a:lvl2pPr marL="427162" indent="0">
              <a:buNone/>
              <a:defRPr sz="1869" b="1"/>
            </a:lvl2pPr>
            <a:lvl3pPr marL="854324" indent="0">
              <a:buNone/>
              <a:defRPr sz="1682" b="1"/>
            </a:lvl3pPr>
            <a:lvl4pPr marL="1281486" indent="0">
              <a:buNone/>
              <a:defRPr sz="1495" b="1"/>
            </a:lvl4pPr>
            <a:lvl5pPr marL="1708648" indent="0">
              <a:buNone/>
              <a:defRPr sz="1495" b="1"/>
            </a:lvl5pPr>
            <a:lvl6pPr marL="2135810" indent="0">
              <a:buNone/>
              <a:defRPr sz="1495" b="1"/>
            </a:lvl6pPr>
            <a:lvl7pPr marL="2562972" indent="0">
              <a:buNone/>
              <a:defRPr sz="1495" b="1"/>
            </a:lvl7pPr>
            <a:lvl8pPr marL="2990134" indent="0">
              <a:buNone/>
              <a:defRPr sz="1495" b="1"/>
            </a:lvl8pPr>
            <a:lvl9pPr marL="3417296" indent="0">
              <a:buNone/>
              <a:defRPr sz="14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355" y="13574343"/>
            <a:ext cx="13375557" cy="24662176"/>
          </a:xfrm>
        </p:spPr>
        <p:txBody>
          <a:bodyPr/>
          <a:lstStyle>
            <a:lvl1pPr>
              <a:defRPr sz="2242"/>
            </a:lvl1pPr>
            <a:lvl2pPr>
              <a:defRPr sz="1869"/>
            </a:lvl2pPr>
            <a:lvl3pPr>
              <a:defRPr sz="1682"/>
            </a:lvl3pPr>
            <a:lvl4pPr>
              <a:defRPr sz="1495"/>
            </a:lvl4pPr>
            <a:lvl5pPr>
              <a:defRPr sz="1495"/>
            </a:lvl5pPr>
            <a:lvl6pPr>
              <a:defRPr sz="1495"/>
            </a:lvl6pPr>
            <a:lvl7pPr>
              <a:defRPr sz="1495"/>
            </a:lvl7pPr>
            <a:lvl8pPr>
              <a:defRPr sz="1495"/>
            </a:lvl8pPr>
            <a:lvl9pPr>
              <a:defRPr sz="14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370" y="9581149"/>
            <a:ext cx="13381490" cy="3993194"/>
          </a:xfrm>
        </p:spPr>
        <p:txBody>
          <a:bodyPr anchor="b"/>
          <a:lstStyle>
            <a:lvl1pPr marL="0" indent="0">
              <a:buNone/>
              <a:defRPr sz="2242" b="1"/>
            </a:lvl1pPr>
            <a:lvl2pPr marL="427162" indent="0">
              <a:buNone/>
              <a:defRPr sz="1869" b="1"/>
            </a:lvl2pPr>
            <a:lvl3pPr marL="854324" indent="0">
              <a:buNone/>
              <a:defRPr sz="1682" b="1"/>
            </a:lvl3pPr>
            <a:lvl4pPr marL="1281486" indent="0">
              <a:buNone/>
              <a:defRPr sz="1495" b="1"/>
            </a:lvl4pPr>
            <a:lvl5pPr marL="1708648" indent="0">
              <a:buNone/>
              <a:defRPr sz="1495" b="1"/>
            </a:lvl5pPr>
            <a:lvl6pPr marL="2135810" indent="0">
              <a:buNone/>
              <a:defRPr sz="1495" b="1"/>
            </a:lvl6pPr>
            <a:lvl7pPr marL="2562972" indent="0">
              <a:buNone/>
              <a:defRPr sz="1495" b="1"/>
            </a:lvl7pPr>
            <a:lvl8pPr marL="2990134" indent="0">
              <a:buNone/>
              <a:defRPr sz="1495" b="1"/>
            </a:lvl8pPr>
            <a:lvl9pPr marL="3417296" indent="0">
              <a:buNone/>
              <a:defRPr sz="14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370" y="13574343"/>
            <a:ext cx="13381490" cy="24662176"/>
          </a:xfrm>
        </p:spPr>
        <p:txBody>
          <a:bodyPr/>
          <a:lstStyle>
            <a:lvl1pPr>
              <a:defRPr sz="2242"/>
            </a:lvl1pPr>
            <a:lvl2pPr>
              <a:defRPr sz="1869"/>
            </a:lvl2pPr>
            <a:lvl3pPr>
              <a:defRPr sz="1682"/>
            </a:lvl3pPr>
            <a:lvl4pPr>
              <a:defRPr sz="1495"/>
            </a:lvl4pPr>
            <a:lvl5pPr>
              <a:defRPr sz="1495"/>
            </a:lvl5pPr>
            <a:lvl6pPr>
              <a:defRPr sz="1495"/>
            </a:lvl6pPr>
            <a:lvl7pPr>
              <a:defRPr sz="1495"/>
            </a:lvl7pPr>
            <a:lvl8pPr>
              <a:defRPr sz="1495"/>
            </a:lvl8pPr>
            <a:lvl9pPr>
              <a:defRPr sz="14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EF8003-1674-4DD4-AAA0-1A48AD3067C0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B44E04-C02F-411D-9CCE-885136C497B6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4EBBA2-973F-4F65-86F4-ED0DC73D5FB4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354" y="1704853"/>
            <a:ext cx="9959732" cy="7251917"/>
          </a:xfrm>
        </p:spPr>
        <p:txBody>
          <a:bodyPr anchor="b"/>
          <a:lstStyle>
            <a:lvl1pPr algn="l">
              <a:defRPr sz="186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7473" y="1704853"/>
            <a:ext cx="16923387" cy="36531665"/>
          </a:xfrm>
        </p:spPr>
        <p:txBody>
          <a:bodyPr/>
          <a:lstStyle>
            <a:lvl1pPr>
              <a:defRPr sz="2990"/>
            </a:lvl1pPr>
            <a:lvl2pPr>
              <a:defRPr sz="2616"/>
            </a:lvl2pPr>
            <a:lvl3pPr>
              <a:defRPr sz="2242"/>
            </a:lvl3pPr>
            <a:lvl4pPr>
              <a:defRPr sz="1869"/>
            </a:lvl4pPr>
            <a:lvl5pPr>
              <a:defRPr sz="1869"/>
            </a:lvl5pPr>
            <a:lvl6pPr>
              <a:defRPr sz="1869"/>
            </a:lvl6pPr>
            <a:lvl7pPr>
              <a:defRPr sz="1869"/>
            </a:lvl7pPr>
            <a:lvl8pPr>
              <a:defRPr sz="1869"/>
            </a:lvl8pPr>
            <a:lvl9pPr>
              <a:defRPr sz="18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354" y="8956770"/>
            <a:ext cx="9959732" cy="29279749"/>
          </a:xfrm>
        </p:spPr>
        <p:txBody>
          <a:bodyPr/>
          <a:lstStyle>
            <a:lvl1pPr marL="0" indent="0">
              <a:buNone/>
              <a:defRPr sz="1308"/>
            </a:lvl1pPr>
            <a:lvl2pPr marL="427162" indent="0">
              <a:buNone/>
              <a:defRPr sz="1121"/>
            </a:lvl2pPr>
            <a:lvl3pPr marL="854324" indent="0">
              <a:buNone/>
              <a:defRPr sz="934"/>
            </a:lvl3pPr>
            <a:lvl4pPr marL="1281486" indent="0">
              <a:buNone/>
              <a:defRPr sz="841"/>
            </a:lvl4pPr>
            <a:lvl5pPr marL="1708648" indent="0">
              <a:buNone/>
              <a:defRPr sz="841"/>
            </a:lvl5pPr>
            <a:lvl6pPr marL="2135810" indent="0">
              <a:buNone/>
              <a:defRPr sz="841"/>
            </a:lvl6pPr>
            <a:lvl7pPr marL="2562972" indent="0">
              <a:buNone/>
              <a:defRPr sz="841"/>
            </a:lvl7pPr>
            <a:lvl8pPr marL="2990134" indent="0">
              <a:buNone/>
              <a:defRPr sz="841"/>
            </a:lvl8pPr>
            <a:lvl9pPr marL="3417296" indent="0">
              <a:buNone/>
              <a:defRPr sz="84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9C8723-949F-493C-9973-384D4813A9FF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310" y="29962320"/>
            <a:ext cx="18164831" cy="3537098"/>
          </a:xfrm>
        </p:spPr>
        <p:txBody>
          <a:bodyPr anchor="b"/>
          <a:lstStyle>
            <a:lvl1pPr algn="l">
              <a:defRPr sz="186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310" y="3824910"/>
            <a:ext cx="18164831" cy="25681315"/>
          </a:xfrm>
        </p:spPr>
        <p:txBody>
          <a:bodyPr/>
          <a:lstStyle>
            <a:lvl1pPr marL="0" indent="0">
              <a:buNone/>
              <a:defRPr sz="2990"/>
            </a:lvl1pPr>
            <a:lvl2pPr marL="427162" indent="0">
              <a:buNone/>
              <a:defRPr sz="2616"/>
            </a:lvl2pPr>
            <a:lvl3pPr marL="854324" indent="0">
              <a:buNone/>
              <a:defRPr sz="2242"/>
            </a:lvl3pPr>
            <a:lvl4pPr marL="1281486" indent="0">
              <a:buNone/>
              <a:defRPr sz="1869"/>
            </a:lvl4pPr>
            <a:lvl5pPr marL="1708648" indent="0">
              <a:buNone/>
              <a:defRPr sz="1869"/>
            </a:lvl5pPr>
            <a:lvl6pPr marL="2135810" indent="0">
              <a:buNone/>
              <a:defRPr sz="1869"/>
            </a:lvl6pPr>
            <a:lvl7pPr marL="2562972" indent="0">
              <a:buNone/>
              <a:defRPr sz="1869"/>
            </a:lvl7pPr>
            <a:lvl8pPr marL="2990134" indent="0">
              <a:buNone/>
              <a:defRPr sz="1869"/>
            </a:lvl8pPr>
            <a:lvl9pPr marL="3417296" indent="0">
              <a:buNone/>
              <a:defRPr sz="1869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310" y="33499418"/>
            <a:ext cx="18164831" cy="5023340"/>
          </a:xfrm>
        </p:spPr>
        <p:txBody>
          <a:bodyPr/>
          <a:lstStyle>
            <a:lvl1pPr marL="0" indent="0">
              <a:buNone/>
              <a:defRPr sz="1308"/>
            </a:lvl1pPr>
            <a:lvl2pPr marL="427162" indent="0">
              <a:buNone/>
              <a:defRPr sz="1121"/>
            </a:lvl2pPr>
            <a:lvl3pPr marL="854324" indent="0">
              <a:buNone/>
              <a:defRPr sz="934"/>
            </a:lvl3pPr>
            <a:lvl4pPr marL="1281486" indent="0">
              <a:buNone/>
              <a:defRPr sz="841"/>
            </a:lvl4pPr>
            <a:lvl5pPr marL="1708648" indent="0">
              <a:buNone/>
              <a:defRPr sz="841"/>
            </a:lvl5pPr>
            <a:lvl6pPr marL="2135810" indent="0">
              <a:buNone/>
              <a:defRPr sz="841"/>
            </a:lvl6pPr>
            <a:lvl7pPr marL="2562972" indent="0">
              <a:buNone/>
              <a:defRPr sz="841"/>
            </a:lvl7pPr>
            <a:lvl8pPr marL="2990134" indent="0">
              <a:buNone/>
              <a:defRPr sz="841"/>
            </a:lvl8pPr>
            <a:lvl9pPr marL="3417296" indent="0">
              <a:buNone/>
              <a:defRPr sz="84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0EA1AC-921F-4740-ACD1-1CF17E4324E8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6723" y="3806037"/>
            <a:ext cx="25723251" cy="7133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99009" tIns="249507" rIns="499009" bIns="24950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6723" y="12336593"/>
            <a:ext cx="25723251" cy="25711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6723" y="39029181"/>
            <a:ext cx="6308077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algn="l" rtl="0" eaLnBrk="0" hangingPunct="0">
              <a:defRPr sz="654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39434" y="39029181"/>
            <a:ext cx="9597829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algn="ctr" rtl="0" eaLnBrk="0" hangingPunct="0">
              <a:defRPr sz="654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1897" y="39029181"/>
            <a:ext cx="6308077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rtl="0" eaLnBrk="0" hangingPunct="0">
              <a:defRPr sz="654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E1ACE27-E7B6-46EC-A855-0E5FEAF8F286}" type="slidenum">
              <a:rPr lang="he-IL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Arial" panose="020B0604020202020204" pitchFamily="34" charset="0"/>
          <a:ea typeface="+mj-ea"/>
          <a:cs typeface="+mj-cs"/>
        </a:defRPr>
      </a:lvl1pPr>
      <a:lvl2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2pPr>
      <a:lvl3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3pPr>
      <a:lvl4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4pPr>
      <a:lvl5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5pPr>
      <a:lvl6pPr marL="427162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6pPr>
      <a:lvl7pPr marL="854324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7pPr>
      <a:lvl8pPr marL="1281486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8pPr>
      <a:lvl9pPr marL="1708648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9pPr>
    </p:titleStyle>
    <p:bodyStyle>
      <a:lvl1pPr marL="1747211" indent="-1747211" algn="l" defTabSz="4669118" rtl="0" eaLnBrk="0" fontAlgn="base" hangingPunct="0">
        <a:spcBef>
          <a:spcPct val="20000"/>
        </a:spcBef>
        <a:spcAft>
          <a:spcPct val="0"/>
        </a:spcAft>
        <a:buChar char="•"/>
        <a:defRPr sz="15603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3791062" indent="-1460954" algn="l" defTabSz="4669118" rtl="0" eaLnBrk="0" fontAlgn="base" hangingPunct="0">
        <a:spcBef>
          <a:spcPct val="20000"/>
        </a:spcBef>
        <a:spcAft>
          <a:spcPct val="0"/>
        </a:spcAft>
        <a:buChar char="–"/>
        <a:defRPr sz="14201">
          <a:solidFill>
            <a:schemeClr val="tx1"/>
          </a:solidFill>
          <a:latin typeface="Arial" panose="020B0604020202020204" pitchFamily="34" charset="0"/>
        </a:defRPr>
      </a:lvl2pPr>
      <a:lvl3pPr marL="5823048" indent="-1153931" algn="l" defTabSz="4669118" rtl="0" eaLnBrk="0" fontAlgn="base" hangingPunct="0">
        <a:spcBef>
          <a:spcPct val="20000"/>
        </a:spcBef>
        <a:spcAft>
          <a:spcPct val="0"/>
        </a:spcAft>
        <a:buChar char="•"/>
        <a:defRPr sz="11772">
          <a:solidFill>
            <a:schemeClr val="tx1"/>
          </a:solidFill>
          <a:latin typeface="Arial" panose="020B0604020202020204" pitchFamily="34" charset="0"/>
        </a:defRPr>
      </a:lvl3pPr>
      <a:lvl4pPr marL="8162057" indent="-1179145" algn="l" defTabSz="4669118" rtl="0" eaLnBrk="0" fontAlgn="base" hangingPunct="0">
        <a:spcBef>
          <a:spcPct val="20000"/>
        </a:spcBef>
        <a:spcAft>
          <a:spcPct val="0"/>
        </a:spcAft>
        <a:buChar char="–"/>
        <a:defRPr sz="9997">
          <a:solidFill>
            <a:schemeClr val="tx1"/>
          </a:solidFill>
          <a:latin typeface="Arial" panose="020B0604020202020204" pitchFamily="34" charset="0"/>
        </a:defRPr>
      </a:lvl4pPr>
      <a:lvl5pPr marL="10481784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Arial" panose="020B0604020202020204" pitchFamily="34" charset="0"/>
        </a:defRPr>
      </a:lvl5pPr>
      <a:lvl6pPr marL="10908946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6pPr>
      <a:lvl7pPr marL="11336108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7pPr>
      <a:lvl8pPr marL="11763270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8pPr>
      <a:lvl9pPr marL="12190432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1pPr>
      <a:lvl2pPr marL="427162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2pPr>
      <a:lvl3pPr marL="854324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3pPr>
      <a:lvl4pPr marL="1281486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4pPr>
      <a:lvl5pPr marL="1708648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5pPr>
      <a:lvl6pPr marL="2135810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6pPr>
      <a:lvl7pPr marL="2562972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7pPr>
      <a:lvl8pPr marL="2990134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8pPr>
      <a:lvl9pPr marL="3417296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.xml"/><Relationship Id="rId11" Type="http://schemas.openxmlformats.org/officeDocument/2006/relationships/image" Target="../media/image9.jpe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jpg"/><Relationship Id="rId9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ounded Rectangle 18"/>
          <p:cNvSpPr/>
          <p:nvPr/>
        </p:nvSpPr>
        <p:spPr>
          <a:xfrm>
            <a:off x="20285999" y="35917091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0" name="Rounded Rectangle 18"/>
          <p:cNvSpPr/>
          <p:nvPr/>
        </p:nvSpPr>
        <p:spPr>
          <a:xfrm>
            <a:off x="20286000" y="25732691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9" name="Rounded Rectangle 18"/>
          <p:cNvSpPr/>
          <p:nvPr/>
        </p:nvSpPr>
        <p:spPr>
          <a:xfrm>
            <a:off x="20285441" y="17114792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8" name="Rounded Rectangle 18"/>
          <p:cNvSpPr/>
          <p:nvPr/>
        </p:nvSpPr>
        <p:spPr>
          <a:xfrm>
            <a:off x="20285999" y="8623033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Rounded Rectangle 18"/>
          <p:cNvSpPr/>
          <p:nvPr/>
        </p:nvSpPr>
        <p:spPr>
          <a:xfrm>
            <a:off x="10458000" y="22381091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Rounded Rectangle 18"/>
          <p:cNvSpPr/>
          <p:nvPr/>
        </p:nvSpPr>
        <p:spPr>
          <a:xfrm>
            <a:off x="10501905" y="8662401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4" name="Rounded Rectangle 18"/>
          <p:cNvSpPr/>
          <p:nvPr/>
        </p:nvSpPr>
        <p:spPr>
          <a:xfrm>
            <a:off x="629999" y="30877090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3" name="Rounded Rectangle 18"/>
          <p:cNvSpPr/>
          <p:nvPr/>
        </p:nvSpPr>
        <p:spPr>
          <a:xfrm>
            <a:off x="629999" y="8623033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66" name="Rectangle 922"/>
          <p:cNvSpPr>
            <a:spLocks noChangeArrowheads="1"/>
          </p:cNvSpPr>
          <p:nvPr/>
        </p:nvSpPr>
        <p:spPr bwMode="auto">
          <a:xfrm>
            <a:off x="3045023" y="23296871"/>
            <a:ext cx="5766707" cy="17249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rtl="0" eaLnBrk="0" hangingPunct="0"/>
            <a:r>
              <a:rPr lang="en-US" sz="22703" b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14" name="Rectangle 3"/>
          <p:cNvSpPr>
            <a:spLocks noChangeArrowheads="1"/>
          </p:cNvSpPr>
          <p:nvPr/>
        </p:nvSpPr>
        <p:spPr bwMode="auto">
          <a:xfrm>
            <a:off x="934781" y="8682990"/>
            <a:ext cx="5567957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115" name="Rectangle 4"/>
          <p:cNvSpPr>
            <a:spLocks noChangeArrowheads="1"/>
          </p:cNvSpPr>
          <p:nvPr/>
        </p:nvSpPr>
        <p:spPr bwMode="auto">
          <a:xfrm>
            <a:off x="900000" y="9935891"/>
            <a:ext cx="8670353" cy="4079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 detection is a computer technology that deals with detecting instances of semantic objects of a certain digital images and videos.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wanted to take two different object detection algorithms and improve their detections by combining their outputs in different ways</a:t>
            </a:r>
          </a:p>
        </p:txBody>
      </p:sp>
      <p:sp>
        <p:nvSpPr>
          <p:cNvPr id="116" name="Rectangle 3"/>
          <p:cNvSpPr>
            <a:spLocks noChangeArrowheads="1"/>
          </p:cNvSpPr>
          <p:nvPr/>
        </p:nvSpPr>
        <p:spPr bwMode="auto">
          <a:xfrm>
            <a:off x="798564" y="19690275"/>
            <a:ext cx="5523461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Goals</a:t>
            </a:r>
          </a:p>
        </p:txBody>
      </p:sp>
      <p:sp>
        <p:nvSpPr>
          <p:cNvPr id="117" name="Rectangle 4"/>
          <p:cNvSpPr>
            <a:spLocks noChangeArrowheads="1"/>
          </p:cNvSpPr>
          <p:nvPr/>
        </p:nvSpPr>
        <p:spPr bwMode="auto">
          <a:xfrm>
            <a:off x="710793" y="20565384"/>
            <a:ext cx="8497574" cy="3910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Examine serval approaches for object detection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and understand Object detection algorithms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Establish a Working object detection environment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 the Results of individual algorithms by creating an improved system for object detection </a:t>
            </a:r>
          </a:p>
        </p:txBody>
      </p:sp>
      <p:sp>
        <p:nvSpPr>
          <p:cNvPr id="118" name="Rectangle 4"/>
          <p:cNvSpPr>
            <a:spLocks noChangeArrowheads="1"/>
          </p:cNvSpPr>
          <p:nvPr/>
        </p:nvSpPr>
        <p:spPr bwMode="auto">
          <a:xfrm>
            <a:off x="750353" y="26326034"/>
            <a:ext cx="8820000" cy="4153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 up our environment , both YOLO and MRCNN required a lot of technical work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Studying each algorithm and its output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our dataset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Predictions took a long time, creating our dataset consisting of 10K image took several days to process</a:t>
            </a:r>
          </a:p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9" name="Rectangle 4"/>
          <p:cNvSpPr>
            <a:spLocks noChangeArrowheads="1"/>
          </p:cNvSpPr>
          <p:nvPr/>
        </p:nvSpPr>
        <p:spPr bwMode="auto">
          <a:xfrm>
            <a:off x="20776406" y="34654862"/>
            <a:ext cx="8478682" cy="77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rtl="0">
              <a:spcBef>
                <a:spcPts val="1682"/>
              </a:spcBef>
            </a:pPr>
            <a:endParaRPr lang="en-US" sz="2200" b="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2" name="Rectangle 2"/>
          <p:cNvSpPr>
            <a:spLocks noChangeArrowheads="1"/>
          </p:cNvSpPr>
          <p:nvPr/>
        </p:nvSpPr>
        <p:spPr bwMode="auto">
          <a:xfrm>
            <a:off x="798564" y="25305270"/>
            <a:ext cx="7688943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123" name="Rectangle 4"/>
          <p:cNvSpPr>
            <a:spLocks noChangeArrowheads="1"/>
          </p:cNvSpPr>
          <p:nvPr/>
        </p:nvSpPr>
        <p:spPr bwMode="auto">
          <a:xfrm>
            <a:off x="20592000" y="8682990"/>
            <a:ext cx="9024464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</a:p>
        </p:txBody>
      </p:sp>
      <p:sp>
        <p:nvSpPr>
          <p:cNvPr id="135" name="Rectangle 2"/>
          <p:cNvSpPr>
            <a:spLocks noChangeArrowheads="1"/>
          </p:cNvSpPr>
          <p:nvPr/>
        </p:nvSpPr>
        <p:spPr bwMode="auto">
          <a:xfrm>
            <a:off x="936000" y="30937047"/>
            <a:ext cx="8755594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YOLO </a:t>
            </a:r>
          </a:p>
        </p:txBody>
      </p:sp>
      <p:sp>
        <p:nvSpPr>
          <p:cNvPr id="137" name="Rectangle 2"/>
          <p:cNvSpPr>
            <a:spLocks noChangeArrowheads="1"/>
          </p:cNvSpPr>
          <p:nvPr/>
        </p:nvSpPr>
        <p:spPr bwMode="auto">
          <a:xfrm>
            <a:off x="20592000" y="25792648"/>
            <a:ext cx="8475042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43" name="Rectangle 2"/>
          <p:cNvSpPr>
            <a:spLocks noChangeArrowheads="1"/>
          </p:cNvSpPr>
          <p:nvPr/>
        </p:nvSpPr>
        <p:spPr bwMode="auto">
          <a:xfrm>
            <a:off x="20592000" y="35977048"/>
            <a:ext cx="8475042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144" name="Rectangle 4"/>
          <p:cNvSpPr>
            <a:spLocks noChangeArrowheads="1"/>
          </p:cNvSpPr>
          <p:nvPr/>
        </p:nvSpPr>
        <p:spPr bwMode="auto">
          <a:xfrm>
            <a:off x="20556000" y="37186572"/>
            <a:ext cx="8641154" cy="4398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Overall we get better results on naïve decision rule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may improve our ML results by 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a bigger dataset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parameters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Changing our NN architecture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different ML algorithms such as SVM</a:t>
            </a:r>
          </a:p>
        </p:txBody>
      </p:sp>
      <p:sp>
        <p:nvSpPr>
          <p:cNvPr id="145" name="Rectangle 2"/>
          <p:cNvSpPr>
            <a:spLocks noChangeArrowheads="1"/>
          </p:cNvSpPr>
          <p:nvPr/>
        </p:nvSpPr>
        <p:spPr bwMode="auto">
          <a:xfrm>
            <a:off x="10764000" y="8682990"/>
            <a:ext cx="6817783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MRCNN</a:t>
            </a:r>
          </a:p>
        </p:txBody>
      </p:sp>
      <p:sp>
        <p:nvSpPr>
          <p:cNvPr id="182" name="Rectangle 4"/>
          <p:cNvSpPr>
            <a:spLocks noChangeArrowheads="1"/>
          </p:cNvSpPr>
          <p:nvPr/>
        </p:nvSpPr>
        <p:spPr bwMode="auto">
          <a:xfrm>
            <a:off x="20556000" y="9935340"/>
            <a:ext cx="8474400" cy="1684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order to measure our predictions accuracy we used the MAP (mean average precision ) metric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 is a popular metric in measuring the accuracy of object classification</a:t>
            </a:r>
          </a:p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1" name="Text Box 8"/>
          <p:cNvSpPr txBox="1">
            <a:spLocks noChangeArrowheads="1"/>
          </p:cNvSpPr>
          <p:nvPr/>
        </p:nvSpPr>
        <p:spPr bwMode="auto">
          <a:xfrm>
            <a:off x="964406" y="3494881"/>
            <a:ext cx="28290682" cy="3279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he-IL"/>
            </a:defPPr>
            <a:lvl1pPr defTabSz="4175125" rtl="0">
              <a:defRPr sz="5500" b="1">
                <a:solidFill>
                  <a:schemeClr val="tx2">
                    <a:lumMod val="75000"/>
                  </a:schemeClr>
                </a:solidFill>
                <a:latin typeface="Century Gothic" pitchFamily="34" charset="0"/>
                <a:cs typeface="Tahoma" pitchFamily="34" charset="0"/>
              </a:defRPr>
            </a:lvl1pPr>
          </a:lstStyle>
          <a:p>
            <a:pPr algn="ctr" defTabSz="390081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600" dirty="0">
                <a:solidFill>
                  <a:srgbClr val="323130"/>
                </a:solidFill>
                <a:latin typeface="Segoe UI Web (Hebrew)"/>
              </a:rPr>
              <a:t>Improve Object Localization in Object Detection </a:t>
            </a:r>
            <a:endParaRPr lang="en-US" sz="10000" kern="0" baseline="30000" dirty="0">
              <a:solidFill>
                <a:srgbClr val="1248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Rectangle 3"/>
          <p:cNvSpPr>
            <a:spLocks noChangeArrowheads="1"/>
          </p:cNvSpPr>
          <p:nvPr/>
        </p:nvSpPr>
        <p:spPr bwMode="auto">
          <a:xfrm>
            <a:off x="1020124" y="7271882"/>
            <a:ext cx="28290682" cy="794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5415" tIns="42708" rIns="85415" bIns="42708" anchor="ctr" anchorCtr="0"/>
          <a:lstStyle/>
          <a:p>
            <a:pPr algn="ctr" rtl="0">
              <a:lnSpc>
                <a:spcPct val="80000"/>
              </a:lnSpc>
              <a:spcBef>
                <a:spcPct val="20000"/>
              </a:spcBef>
            </a:pPr>
            <a:r>
              <a:rPr lang="en-US" sz="60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 Mazuz , Dimitry </a:t>
            </a:r>
            <a:r>
              <a:rPr lang="en-US" sz="6000" dirty="0" err="1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Koltonov</a:t>
            </a:r>
            <a:r>
              <a:rPr lang="en-US" sz="60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Supervised by Roman Kaplan</a:t>
            </a:r>
          </a:p>
        </p:txBody>
      </p:sp>
      <p:sp>
        <p:nvSpPr>
          <p:cNvPr id="213" name="Rectangle 2"/>
          <p:cNvSpPr>
            <a:spLocks noChangeArrowheads="1"/>
          </p:cNvSpPr>
          <p:nvPr/>
        </p:nvSpPr>
        <p:spPr bwMode="auto">
          <a:xfrm>
            <a:off x="20592000" y="17174749"/>
            <a:ext cx="8802025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Predictions Groups</a:t>
            </a: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20556000" y="18840820"/>
            <a:ext cx="8861157" cy="6306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lvl="1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lvl="1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lvl="1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3" name="Rectangle 4"/>
          <p:cNvSpPr>
            <a:spLocks noChangeArrowheads="1"/>
          </p:cNvSpPr>
          <p:nvPr/>
        </p:nvSpPr>
        <p:spPr bwMode="auto">
          <a:xfrm>
            <a:off x="10764000" y="22441048"/>
            <a:ext cx="8781546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Rules</a:t>
            </a:r>
          </a:p>
        </p:txBody>
      </p:sp>
      <p:sp>
        <p:nvSpPr>
          <p:cNvPr id="366" name="Rectangle 4"/>
          <p:cNvSpPr>
            <a:spLocks noChangeArrowheads="1"/>
          </p:cNvSpPr>
          <p:nvPr/>
        </p:nvSpPr>
        <p:spPr bwMode="auto">
          <a:xfrm>
            <a:off x="10675305" y="21177097"/>
            <a:ext cx="8908221" cy="518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rtl="0">
              <a:spcBef>
                <a:spcPts val="1682"/>
              </a:spcBef>
            </a:pPr>
            <a:endParaRPr lang="en-US" sz="2200" b="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7" name="Rectangle 4"/>
          <p:cNvSpPr>
            <a:spLocks noChangeArrowheads="1"/>
          </p:cNvSpPr>
          <p:nvPr/>
        </p:nvSpPr>
        <p:spPr bwMode="auto">
          <a:xfrm>
            <a:off x="10728000" y="9906972"/>
            <a:ext cx="8820000" cy="251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Mask R-CNN is an extension of Object detection algorithm Faster R-CNN with an extra mask head. The extra mask head allows us to pixel wise segment each object and also extract each object separately without any background 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 for object detection using regions with R-CNNs are based on the following three processes: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 regions in the image that might contain an object. 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regions are called region proposals.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Extract CNN features from the region proposals.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Classify the objects using the extracted features.</a:t>
            </a:r>
          </a:p>
        </p:txBody>
      </p:sp>
      <p:sp>
        <p:nvSpPr>
          <p:cNvPr id="386" name="Rectangle 4"/>
          <p:cNvSpPr>
            <a:spLocks noChangeArrowheads="1"/>
          </p:cNvSpPr>
          <p:nvPr/>
        </p:nvSpPr>
        <p:spPr bwMode="auto">
          <a:xfrm>
            <a:off x="10728000" y="29356284"/>
            <a:ext cx="8820000" cy="50194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7" name="Rectangle 4"/>
          <p:cNvSpPr>
            <a:spLocks noChangeArrowheads="1"/>
          </p:cNvSpPr>
          <p:nvPr/>
        </p:nvSpPr>
        <p:spPr bwMode="auto">
          <a:xfrm>
            <a:off x="811325" y="37060332"/>
            <a:ext cx="8820000" cy="2568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YOLO is a clever convolutional neural network (CNN) for doing object detection in real-time. 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YOLO is popular because it achieves high accuracy while also being able to run in real-time. 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algorithm “only looks once” at the image in the sense that it requires only one forward propagation pass through the neural network to make predictions.</a:t>
            </a:r>
          </a:p>
        </p:txBody>
      </p:sp>
      <p:sp>
        <p:nvSpPr>
          <p:cNvPr id="396" name="Rectangle 4"/>
          <p:cNvSpPr>
            <a:spLocks noChangeArrowheads="1"/>
          </p:cNvSpPr>
          <p:nvPr/>
        </p:nvSpPr>
        <p:spPr bwMode="auto">
          <a:xfrm>
            <a:off x="10728000" y="40454300"/>
            <a:ext cx="8820000" cy="1063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5" name="Rectangle 4"/>
          <p:cNvSpPr>
            <a:spLocks noChangeArrowheads="1"/>
          </p:cNvSpPr>
          <p:nvPr/>
        </p:nvSpPr>
        <p:spPr bwMode="auto">
          <a:xfrm>
            <a:off x="21283868" y="15985862"/>
            <a:ext cx="7018664" cy="77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rtl="0">
              <a:spcBef>
                <a:spcPts val="1682"/>
              </a:spcBef>
            </a:pPr>
            <a:endParaRPr lang="en-US" sz="2200" b="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8" name="Rectangle 4"/>
          <p:cNvSpPr>
            <a:spLocks noChangeArrowheads="1"/>
          </p:cNvSpPr>
          <p:nvPr/>
        </p:nvSpPr>
        <p:spPr bwMode="auto">
          <a:xfrm>
            <a:off x="750353" y="19872062"/>
            <a:ext cx="9119291" cy="77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rtl="0">
              <a:spcBef>
                <a:spcPts val="1682"/>
              </a:spcBef>
            </a:pPr>
            <a:r>
              <a:rPr lang="en-US" sz="22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USV at sea</a:t>
            </a:r>
          </a:p>
        </p:txBody>
      </p:sp>
      <p:sp>
        <p:nvSpPr>
          <p:cNvPr id="239" name="Rectangle 4"/>
          <p:cNvSpPr>
            <a:spLocks noChangeArrowheads="1"/>
          </p:cNvSpPr>
          <p:nvPr/>
        </p:nvSpPr>
        <p:spPr bwMode="auto">
          <a:xfrm>
            <a:off x="10870406" y="39628926"/>
            <a:ext cx="8622998" cy="662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 rtl="0">
              <a:spcBef>
                <a:spcPts val="1682"/>
              </a:spcBef>
            </a:pPr>
            <a:endParaRPr lang="en-US" sz="2200" b="0" dirty="0">
              <a:solidFill>
                <a:schemeClr val="dk1"/>
              </a:solidFill>
              <a:latin typeface="Arial" panose="020B0604020202020204" pitchFamily="34" charset="0"/>
              <a:cs typeface="+mn-cs"/>
            </a:endParaRPr>
          </a:p>
        </p:txBody>
      </p:sp>
      <p:sp>
        <p:nvSpPr>
          <p:cNvPr id="165" name="Rectangle 4"/>
          <p:cNvSpPr>
            <a:spLocks noChangeArrowheads="1"/>
          </p:cNvSpPr>
          <p:nvPr/>
        </p:nvSpPr>
        <p:spPr bwMode="auto">
          <a:xfrm>
            <a:off x="20556000" y="27051972"/>
            <a:ext cx="8474400" cy="4417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most successful result is 65.95, which is an improvement of ~3% from using only MRCNN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of the Naïve decisions improved the MAP metric of each individual algorithm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Unfortunately, we did not improve our overall result using ML decisions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>
              <a:spcBef>
                <a:spcPts val="1682"/>
              </a:spcBef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>
              <a:spcBef>
                <a:spcPts val="1682"/>
              </a:spcBef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3" name="Picture 13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3363" y="675481"/>
            <a:ext cx="4076043" cy="1646233"/>
          </a:xfrm>
          <a:prstGeom prst="rect">
            <a:avLst/>
          </a:prstGeom>
          <a:noFill/>
        </p:spPr>
      </p:pic>
      <p:cxnSp>
        <p:nvCxnSpPr>
          <p:cNvPr id="8" name="Straight Connector 7"/>
          <p:cNvCxnSpPr/>
          <p:nvPr/>
        </p:nvCxnSpPr>
        <p:spPr bwMode="auto">
          <a:xfrm>
            <a:off x="0" y="3266281"/>
            <a:ext cx="30275213" cy="0"/>
          </a:xfrm>
          <a:prstGeom prst="line">
            <a:avLst/>
          </a:prstGeom>
          <a:solidFill>
            <a:srgbClr val="000066"/>
          </a:solidFill>
          <a:ln w="88900" cap="flat" cmpd="sng" algn="ctr">
            <a:solidFill>
              <a:srgbClr val="12487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9" name="Rectangle 4"/>
          <p:cNvSpPr>
            <a:spLocks noChangeArrowheads="1"/>
          </p:cNvSpPr>
          <p:nvPr/>
        </p:nvSpPr>
        <p:spPr bwMode="auto">
          <a:xfrm>
            <a:off x="26411542" y="41975881"/>
            <a:ext cx="3280263" cy="615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algn="l" rtl="0">
              <a:spcBef>
                <a:spcPts val="1682"/>
              </a:spcBef>
              <a:buSzPct val="125000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September 2016</a:t>
            </a:r>
          </a:p>
        </p:txBody>
      </p:sp>
      <p:sp>
        <p:nvSpPr>
          <p:cNvPr id="132" name="Rounded Rectangle 18"/>
          <p:cNvSpPr/>
          <p:nvPr/>
        </p:nvSpPr>
        <p:spPr>
          <a:xfrm>
            <a:off x="629999" y="8623033"/>
            <a:ext cx="9360000" cy="21788104"/>
          </a:xfrm>
          <a:prstGeom prst="roundRect">
            <a:avLst>
              <a:gd name="adj" fmla="val 3718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0" name="Rounded Rectangle 171"/>
          <p:cNvSpPr/>
          <p:nvPr/>
        </p:nvSpPr>
        <p:spPr>
          <a:xfrm>
            <a:off x="10458000" y="8623033"/>
            <a:ext cx="9360000" cy="13290095"/>
          </a:xfrm>
          <a:prstGeom prst="roundRect">
            <a:avLst>
              <a:gd name="adj" fmla="val 2631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1" name="Rounded Rectangle 145"/>
          <p:cNvSpPr/>
          <p:nvPr/>
        </p:nvSpPr>
        <p:spPr>
          <a:xfrm>
            <a:off x="629999" y="30877090"/>
            <a:ext cx="9360000" cy="10906411"/>
          </a:xfrm>
          <a:prstGeom prst="roundRect">
            <a:avLst>
              <a:gd name="adj" fmla="val 3718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9" name="Rounded Rectangle 193"/>
          <p:cNvSpPr/>
          <p:nvPr/>
        </p:nvSpPr>
        <p:spPr>
          <a:xfrm>
            <a:off x="20285999" y="35917091"/>
            <a:ext cx="9360000" cy="5866410"/>
          </a:xfrm>
          <a:prstGeom prst="roundRect">
            <a:avLst>
              <a:gd name="adj" fmla="val 5128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0" name="Rounded Rectangle 199"/>
          <p:cNvSpPr/>
          <p:nvPr/>
        </p:nvSpPr>
        <p:spPr>
          <a:xfrm>
            <a:off x="20285999" y="8623033"/>
            <a:ext cx="9360000" cy="8023760"/>
          </a:xfrm>
          <a:prstGeom prst="roundRect">
            <a:avLst>
              <a:gd name="adj" fmla="val 2631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1" name="Rounded Rectangle 199"/>
          <p:cNvSpPr/>
          <p:nvPr/>
        </p:nvSpPr>
        <p:spPr>
          <a:xfrm>
            <a:off x="20285441" y="17114792"/>
            <a:ext cx="9360000" cy="8150743"/>
          </a:xfrm>
          <a:prstGeom prst="roundRect">
            <a:avLst>
              <a:gd name="adj" fmla="val 2631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" name="Rounded Rectangle 172"/>
          <p:cNvSpPr/>
          <p:nvPr/>
        </p:nvSpPr>
        <p:spPr>
          <a:xfrm>
            <a:off x="10458000" y="22381091"/>
            <a:ext cx="9360000" cy="19402410"/>
          </a:xfrm>
          <a:prstGeom prst="roundRect">
            <a:avLst>
              <a:gd name="adj" fmla="val 2058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4" name="Rounded Rectangle 199"/>
          <p:cNvSpPr/>
          <p:nvPr/>
        </p:nvSpPr>
        <p:spPr>
          <a:xfrm>
            <a:off x="20286000" y="25732691"/>
            <a:ext cx="9360000" cy="9716400"/>
          </a:xfrm>
          <a:prstGeom prst="roundRect">
            <a:avLst>
              <a:gd name="adj" fmla="val 2631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55B8FF5-8C18-4736-BA9C-E834CBC814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07" y="687463"/>
            <a:ext cx="6764054" cy="1946058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AE8E910E-0E16-4DE4-A829-4A92CC20EB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0844" y="694947"/>
            <a:ext cx="9797144" cy="2048284"/>
          </a:xfrm>
          <a:prstGeom prst="rect">
            <a:avLst/>
          </a:prstGeom>
        </p:spPr>
      </p:pic>
      <p:pic>
        <p:nvPicPr>
          <p:cNvPr id="138" name="Picture 137" descr="Image for post">
            <a:extLst>
              <a:ext uri="{FF2B5EF4-FFF2-40B4-BE49-F238E27FC236}">
                <a16:creationId xmlns:a16="http://schemas.microsoft.com/office/drawing/2014/main" id="{B4897E92-73D7-4DB3-A306-D2CED3BFEE76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64" y="13645286"/>
            <a:ext cx="8832761" cy="609088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2" name="Content Placeholder 3">
            <a:extLst>
              <a:ext uri="{FF2B5EF4-FFF2-40B4-BE49-F238E27FC236}">
                <a16:creationId xmlns:a16="http://schemas.microsoft.com/office/drawing/2014/main" id="{61F113CF-7587-4856-B0B6-63513F85F2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1673131"/>
              </p:ext>
            </p:extLst>
          </p:nvPr>
        </p:nvGraphicFramePr>
        <p:xfrm>
          <a:off x="20399880" y="31088935"/>
          <a:ext cx="9131716" cy="39469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176" name="Picture 175">
            <a:extLst>
              <a:ext uri="{FF2B5EF4-FFF2-40B4-BE49-F238E27FC236}">
                <a16:creationId xmlns:a16="http://schemas.microsoft.com/office/drawing/2014/main" id="{BE43873D-EC76-412A-9DCE-9D1173FD0082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1208171" y="32329570"/>
            <a:ext cx="7733671" cy="4514091"/>
          </a:xfrm>
          <a:prstGeom prst="rect">
            <a:avLst/>
          </a:prstGeom>
        </p:spPr>
      </p:pic>
      <p:pic>
        <p:nvPicPr>
          <p:cNvPr id="177" name="Picture 2" descr="Image for post">
            <a:extLst>
              <a:ext uri="{FF2B5EF4-FFF2-40B4-BE49-F238E27FC236}">
                <a16:creationId xmlns:a16="http://schemas.microsoft.com/office/drawing/2014/main" id="{E3605C8D-C202-479C-8299-7217E2B48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8000" y="17549278"/>
            <a:ext cx="8493569" cy="308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8" name="Picture 6" descr="Image for post">
            <a:extLst>
              <a:ext uri="{FF2B5EF4-FFF2-40B4-BE49-F238E27FC236}">
                <a16:creationId xmlns:a16="http://schemas.microsoft.com/office/drawing/2014/main" id="{D46D4E73-72E5-41FC-9B4E-D3EE2CC024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53050" y="12623534"/>
            <a:ext cx="8352942" cy="3111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9" name="Picture 178">
            <a:extLst>
              <a:ext uri="{FF2B5EF4-FFF2-40B4-BE49-F238E27FC236}">
                <a16:creationId xmlns:a16="http://schemas.microsoft.com/office/drawing/2014/main" id="{6C05F291-9685-475E-B777-F8A9F3751BC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41059" y="15348301"/>
            <a:ext cx="6056462" cy="124488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A8C57A5-9A2D-446F-97D2-EF52C49DD930}"/>
              </a:ext>
            </a:extLst>
          </p:cNvPr>
          <p:cNvSpPr/>
          <p:nvPr/>
        </p:nvSpPr>
        <p:spPr>
          <a:xfrm>
            <a:off x="20592001" y="18650953"/>
            <a:ext cx="8739132" cy="6940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30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combining a both outputs we received prediction which can be divided to 2 groups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300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30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Pairs : both algorithms identified the bounding box with the same classification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30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Singles: only one algorithms identified a certain perdition 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30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prediction sometimes contained false predictions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30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Filtering these prediction should increase our MAP result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300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0" name="Rectangle 3">
            <a:extLst>
              <a:ext uri="{FF2B5EF4-FFF2-40B4-BE49-F238E27FC236}">
                <a16:creationId xmlns:a16="http://schemas.microsoft.com/office/drawing/2014/main" id="{930064B2-EDB7-4DF9-8C6D-E316E3BAD1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1620" y="24103134"/>
            <a:ext cx="7698786" cy="918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Naïve Decision rules </a:t>
            </a:r>
          </a:p>
        </p:txBody>
      </p:sp>
      <p:sp>
        <p:nvSpPr>
          <p:cNvPr id="183" name="Rectangle 4">
            <a:extLst>
              <a:ext uri="{FF2B5EF4-FFF2-40B4-BE49-F238E27FC236}">
                <a16:creationId xmlns:a16="http://schemas.microsoft.com/office/drawing/2014/main" id="{1E9EA4C3-B292-4A75-8BE1-7FFBFDF638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39279" y="25389959"/>
            <a:ext cx="8582290" cy="3803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Pairs we choose the bounding box with the highest confidence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Singles we tried 2 approaches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 all singles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 singles with confidence &gt; X</a:t>
            </a:r>
          </a:p>
        </p:txBody>
      </p:sp>
      <p:sp>
        <p:nvSpPr>
          <p:cNvPr id="184" name="Rectangle 3">
            <a:extLst>
              <a:ext uri="{FF2B5EF4-FFF2-40B4-BE49-F238E27FC236}">
                <a16:creationId xmlns:a16="http://schemas.microsoft.com/office/drawing/2014/main" id="{9E4B58B0-842A-4E00-B861-2FD394BDE4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28000" y="34811765"/>
            <a:ext cx="8582290" cy="918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Based Decisions</a:t>
            </a:r>
          </a:p>
        </p:txBody>
      </p:sp>
      <p:sp>
        <p:nvSpPr>
          <p:cNvPr id="185" name="Rectangle 4">
            <a:extLst>
              <a:ext uri="{FF2B5EF4-FFF2-40B4-BE49-F238E27FC236}">
                <a16:creationId xmlns:a16="http://schemas.microsoft.com/office/drawing/2014/main" id="{5AB669F8-AE80-40E9-9C5F-364DE9C02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50412" y="35863057"/>
            <a:ext cx="9208722" cy="8193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used serval different approaches 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using trees for both singles and pairs 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using tree for pairs and a Neural network for singles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using tree for pairs and used Resnet50 for singles </a:t>
            </a:r>
          </a:p>
          <a:p>
            <a:pPr marL="867563" lvl="1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cropped the predicted bounding box from the image and inserting it to Resnet50, if Resnet identifies and object with confidence &gt; 0.5 we take the prediction</a:t>
            </a:r>
          </a:p>
          <a:p>
            <a:pPr marL="867563" lvl="1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8" name="Picture 187" descr="A person standing on a beach&#10;&#10;Description automatically generated">
            <a:extLst>
              <a:ext uri="{FF2B5EF4-FFF2-40B4-BE49-F238E27FC236}">
                <a16:creationId xmlns:a16="http://schemas.microsoft.com/office/drawing/2014/main" id="{46A73685-25E1-4F8F-B047-079BE6AA52C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6361" y="29387578"/>
            <a:ext cx="7765567" cy="516895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04298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600" b="1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04298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600" b="1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Office\Templates\Blank Presentation.pot</Template>
  <TotalTime>0</TotalTime>
  <Words>556</Words>
  <Application>Microsoft Office PowerPoint</Application>
  <PresentationFormat>Custom</PresentationFormat>
  <Paragraphs>68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Segoe UI Web (Hebrew)</vt:lpstr>
      <vt:lpstr>Times New Roman</vt:lpstr>
      <vt:lpstr>Blank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2016-09-01T09:00:45Z</dcterms:created>
  <dcterms:modified xsi:type="dcterms:W3CDTF">2020-10-28T16:05:32Z</dcterms:modified>
</cp:coreProperties>
</file>

<file path=docProps/thumbnail.jpeg>
</file>